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2798" y="53"/>
      </p:cViewPr>
      <p:guideLst>
        <p:guide orient="horz" pos="3840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9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1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5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8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6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39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2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95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7928-021A-4ACC-A26E-BEF233437E84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6F2C9-5954-4C35-B787-16F1EAD31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4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solidFill>
                  <a:schemeClr val="accent4"/>
                </a:solidFill>
                <a:latin typeface="Bahnschrift SemiCondensed" panose="020B0502040204020203" pitchFamily="34" charset="0"/>
              </a:rPr>
              <a:t>НЕДЕЛЯ ПСИХОЛОГИИ</a:t>
            </a:r>
            <a:br>
              <a:rPr lang="ru-RU" b="1" dirty="0" smtClean="0">
                <a:ln/>
                <a:solidFill>
                  <a:schemeClr val="accent4"/>
                </a:solidFill>
                <a:latin typeface="Bahnschrift SemiCondensed" panose="020B0502040204020203" pitchFamily="34" charset="0"/>
              </a:rPr>
            </a:br>
            <a:r>
              <a:rPr lang="ru-RU" b="1" dirty="0" smtClean="0">
                <a:ln/>
                <a:solidFill>
                  <a:schemeClr val="accent4"/>
                </a:solidFill>
                <a:latin typeface="Bahnschrift SemiCondensed" panose="020B0502040204020203" pitchFamily="34" charset="0"/>
              </a:rPr>
              <a:t>НОЯБРЬ 2024</a:t>
            </a:r>
            <a:endParaRPr lang="ru-RU" b="1" dirty="0">
              <a:ln/>
              <a:solidFill>
                <a:schemeClr val="accent4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7382191"/>
            <a:ext cx="5143500" cy="2943577"/>
          </a:xfrm>
        </p:spPr>
        <p:txBody>
          <a:bodyPr/>
          <a:lstStyle/>
          <a:p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ИНТЕРЕСНЫЕ ФАКТЫ ИЗ МИРА ПСИХОЛОГИИ…….</a:t>
            </a:r>
            <a:endParaRPr lang="ru-RU" sz="4800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86" y="0"/>
            <a:ext cx="4544427" cy="454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Bahnschrift SemiCondensed" panose="020B0502040204020203" pitchFamily="34" charset="0"/>
              </a:rPr>
              <a:t>ИНТЕРЕСНЫЕ ФАКТЫ ИЗ МИРА ПСИХОЛОГИИ…….</a:t>
            </a:r>
            <a:endParaRPr lang="ru-RU" sz="4800" i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Bahnschrif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6449" y="3301727"/>
            <a:ext cx="460408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  <a:solidFill>
                  <a:schemeClr val="accent3"/>
                </a:solidFill>
              </a:rPr>
              <a:t>«Когда появилась психология?»</a:t>
            </a:r>
            <a:endParaRPr lang="ru-RU" sz="32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0632" y="4675003"/>
            <a:ext cx="6655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Первые проявления психологической науки появились ещё две тысячи лет назад. Основоположником считается Аристотель со своим «Трактатом о душе». Но тогда психология не являлась отдельной наукой, а была только одним из разделов философии.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958" y="7279385"/>
            <a:ext cx="46040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  <a:solidFill>
                  <a:schemeClr val="accent3"/>
                </a:solidFill>
              </a:rPr>
              <a:t>«Что обозначает слово «психология»?</a:t>
            </a:r>
          </a:p>
          <a:p>
            <a:pPr algn="ctr"/>
            <a:endParaRPr lang="ru-RU" sz="32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4502" y="8360273"/>
            <a:ext cx="53420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Слово происходит от греческих понятий </a:t>
            </a:r>
            <a:r>
              <a:rPr lang="ru-RU" sz="2400" b="1" i="1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psyche</a:t>
            </a:r>
            <a:r>
              <a:rPr lang="ru-RU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(«душа») и </a:t>
            </a:r>
            <a:r>
              <a:rPr lang="ru-RU" sz="2400" b="1" i="1" dirty="0" err="1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logia</a:t>
            </a:r>
            <a:r>
              <a:rPr lang="ru-RU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 («слово» либо «наука»).</a:t>
            </a:r>
          </a:p>
          <a:p>
            <a:pPr algn="ctr"/>
            <a:r>
              <a:rPr lang="ru-RU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Дословно «наука о душе»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34" y="9858026"/>
            <a:ext cx="3260558" cy="23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>
          <a:xfrm>
            <a:off x="513848" y="169434"/>
            <a:ext cx="5915025" cy="23565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Bahnschrift SemiCondensed" panose="020B0502040204020203" pitchFamily="34" charset="0"/>
              </a:rPr>
              <a:t>ИНТЕРЕСНЫЕ ФАКТЫ ИЗ МИРА ПСИХОЛОГИИ…….</a:t>
            </a:r>
            <a:endParaRPr lang="ru-RU" sz="4800" i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Bahnschrif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9318" y="2423811"/>
            <a:ext cx="460408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  <a:solidFill>
                  <a:schemeClr val="accent3"/>
                </a:solidFill>
              </a:rPr>
              <a:t>«У всех ли живых существ есть психика?</a:t>
            </a:r>
            <a:endParaRPr lang="ru-RU" sz="3200" b="1" i="1" dirty="0">
              <a:ln/>
              <a:solidFill>
                <a:schemeClr val="accent3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03" y="9858026"/>
            <a:ext cx="3260558" cy="23339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9491" y="4699099"/>
            <a:ext cx="3197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По современным научным представлениям, психика имеется только у человека и животных.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1361" y="6072374"/>
            <a:ext cx="3429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Критерием наличия психики считается способность организма реагировать на абиотические (биологически нейтральные) воздействия. Эта способность есть уже у простейших одноклеточных организмов, например, у инфузории. У растений науке известны реакции только на биологически значимые воздействия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333" y1="31118" x2="58333" y2="31118"/>
                        <a14:foregroundMark x1="56778" y1="29498" x2="56778" y2="29498"/>
                        <a14:foregroundMark x1="67778" y1="32253" x2="67778" y2="32253"/>
                        <a14:foregroundMark x1="69000" y1="31929" x2="69000" y2="31929"/>
                        <a14:foregroundMark x1="69000" y1="30308" x2="69000" y2="30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52951" y="6368608"/>
            <a:ext cx="5638800" cy="4521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0906" y="3367769"/>
            <a:ext cx="4443663" cy="28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>
          <a:xfrm>
            <a:off x="513848" y="169434"/>
            <a:ext cx="5915025" cy="23565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Bahnschrift SemiCondensed" panose="020B0502040204020203" pitchFamily="34" charset="0"/>
              </a:rPr>
              <a:t>ИНТЕРЕСНЫЕ ФАКТЫ ИЗ МИРА ПСИХОЛОГИИ…….</a:t>
            </a:r>
            <a:endParaRPr lang="ru-RU" sz="4800" i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Bahnschrif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471" y="2444766"/>
            <a:ext cx="46040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  <a:solidFill>
                  <a:schemeClr val="accent3"/>
                </a:solidFill>
              </a:rPr>
              <a:t>« Что круче- темперамент или характер?»</a:t>
            </a:r>
            <a:endParaRPr lang="ru-RU" sz="32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616" y="4542038"/>
            <a:ext cx="62077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Темперамент и характер являются двумя ключевыми аспектами личности, которые сильно влияют на наше поведение, мышление и взаимодействие с окружающим миром. Темперамент определяет нашу реакцию на различные ситуации и наше эмоциональное состояние, в то время как характер определяет наши установки, ценности, мораль и профессиональные навыки.</a:t>
            </a:r>
          </a:p>
          <a:p>
            <a:pPr algn="ctr"/>
            <a:r>
              <a:rPr lang="ru-RU" sz="2400" b="1" i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ВАЖНЫ ОБА!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09" b="93146" l="8690" r="93810">
                        <a14:foregroundMark x1="12976" y1="12654" x2="15595" y2="85764"/>
                        <a14:foregroundMark x1="33571" y1="8260" x2="44881" y2="87522"/>
                        <a14:foregroundMark x1="81071" y1="11775" x2="82500" y2="93146"/>
                        <a14:foregroundMark x1="93810" y1="15641" x2="93810" y2="15641"/>
                        <a14:foregroundMark x1="8690" y1="17750" x2="8690" y2="17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672" y="8266318"/>
            <a:ext cx="6133682" cy="41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>
          <a:xfrm>
            <a:off x="513848" y="169434"/>
            <a:ext cx="5915025" cy="23565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Bahnschrift SemiCondensed" panose="020B0502040204020203" pitchFamily="34" charset="0"/>
              </a:rPr>
              <a:t>ИНТЕРЕСНЫЕ ФАКТЫ ИЗ МИРА ПСИХОЛОГИИ…….</a:t>
            </a:r>
            <a:endParaRPr lang="ru-RU" sz="4800" i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Bahnschrif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471" y="2444766"/>
            <a:ext cx="46040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  <a:solidFill>
                  <a:schemeClr val="accent3"/>
                </a:solidFill>
              </a:rPr>
              <a:t>«Чем психолог отличается от психиатра?</a:t>
            </a:r>
            <a:endParaRPr lang="ru-RU" sz="32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110841"/>
            <a:ext cx="6857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Спектр решаемых вопросов - психолог может помочь в решении широкого спектра психологических проблем, в то время как психиатр специализируется на лечении тяжелых психических заболеваний. Методы работы - психолог может использовать различные методы психотерапии и психологические приемы, а психиатр в основном использует лекарственную терапию.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ЭТО РАЗНЫЕ СПЕЦИАЛИСТЫ!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333" y1="52330" x2="37333" y2="52330"/>
                        <a14:foregroundMark x1="64083" y1="54194" x2="64083" y2="54194"/>
                        <a14:foregroundMark x1="58000" y1="88149" x2="58000" y2="881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2" y="8550225"/>
            <a:ext cx="5582654" cy="349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title"/>
          </p:nvPr>
        </p:nvSpPr>
        <p:spPr>
          <a:xfrm>
            <a:off x="513848" y="169434"/>
            <a:ext cx="5915025" cy="23565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i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Bahnschrift SemiCondensed" panose="020B0502040204020203" pitchFamily="34" charset="0"/>
              </a:rPr>
              <a:t>ИНТЕРЕСНЫЕ ФАКТЫ ИЗ МИРА ПСИХОЛОГИИ…….</a:t>
            </a:r>
            <a:endParaRPr lang="ru-RU" sz="4800" i="1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Bahnschrift SemiCondensed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471" y="2444766"/>
            <a:ext cx="46040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  <a:solidFill>
                  <a:schemeClr val="accent3"/>
                </a:solidFill>
              </a:rPr>
              <a:t>«Что такое настроение, и с чем его едят?</a:t>
            </a:r>
            <a:endParaRPr lang="ru-RU" sz="32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4303185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333333"/>
                </a:solidFill>
                <a:effectLst/>
                <a:latin typeface="Bahnschrift SemiCondensed" panose="020B0502040204020203" pitchFamily="34" charset="0"/>
              </a:rPr>
              <a:t>Настроение — это процесс создания конкретного эмоционального фона, который возникает как реакция человека на жизненную ситуацию.</a:t>
            </a:r>
            <a:endParaRPr lang="ru-RU" sz="2000" b="0" i="1" dirty="0" smtClean="0">
              <a:solidFill>
                <a:srgbClr val="333333"/>
              </a:solidFill>
              <a:effectLst/>
              <a:latin typeface="Bahnschrift SemiCondensed" panose="020B0502040204020203" pitchFamily="34" charset="0"/>
            </a:endParaRPr>
          </a:p>
          <a:p>
            <a:pPr algn="ctr"/>
            <a:r>
              <a:rPr lang="ru-RU" sz="2000" b="0" i="1" dirty="0" smtClean="0">
                <a:solidFill>
                  <a:srgbClr val="333333"/>
                </a:solidFill>
                <a:effectLst/>
                <a:latin typeface="Bahnschrift SemiCondensed" panose="020B0502040204020203" pitchFamily="34" charset="0"/>
              </a:rPr>
              <a:t>Настроение — это не столько ответ на саму ситуацию, сколько результат оценивания её в более глобальном контексте (жизненные планы, ожидания человека и т. д.).</a:t>
            </a:r>
          </a:p>
          <a:p>
            <a:pPr algn="ctr"/>
            <a:r>
              <a:rPr lang="ru-RU" sz="2000" b="0" i="1" dirty="0" smtClean="0">
                <a:solidFill>
                  <a:srgbClr val="333333"/>
                </a:solidFill>
                <a:effectLst/>
                <a:latin typeface="Bahnschrift SemiCondensed" panose="020B0502040204020203" pitchFamily="34" charset="0"/>
              </a:rPr>
              <a:t>Настроение отличает относительная устойчивость и временная продолжительность, а также наличие причины для его смены (хотя она не всегда отчётливо осознаётся).</a:t>
            </a:r>
          </a:p>
          <a:p>
            <a:pPr algn="ctr"/>
            <a:r>
              <a:rPr lang="ru-RU" sz="2000" b="0" i="1" dirty="0" smtClean="0">
                <a:solidFill>
                  <a:srgbClr val="333333"/>
                </a:solidFill>
                <a:effectLst/>
                <a:latin typeface="Bahnschrift SemiCondensed" panose="020B0502040204020203" pitchFamily="34" charset="0"/>
              </a:rPr>
              <a:t>Настроение влияет на то, как субъект воспринимает других людей, оценивает их (и свою собственную) деятельность, как трактует различные события.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667" r="90000">
                        <a14:foregroundMark x1="88083" y1="83333" x2="88083" y2="83333"/>
                        <a14:foregroundMark x1="15583" y1="79841" x2="6667" y2="38571"/>
                        <a14:foregroundMark x1="42417" y1="34127" x2="48167" y2="25714"/>
                        <a14:foregroundMark x1="49500" y1="25714" x2="59083" y2="30635"/>
                        <a14:foregroundMark x1="68750" y1="59524" x2="68750" y2="5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126" y="8505933"/>
            <a:ext cx="6152148" cy="32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350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Bahnschrift SemiCondensed</vt:lpstr>
      <vt:lpstr>Calibri</vt:lpstr>
      <vt:lpstr>Calibri Light</vt:lpstr>
      <vt:lpstr>Тема Office</vt:lpstr>
      <vt:lpstr>НЕДЕЛЯ ПСИХОЛОГИИ НОЯБРЬ 2024</vt:lpstr>
      <vt:lpstr> ИНТЕРЕСНЫЕ ФАКТЫ ИЗ МИРА ПСИХОЛОГИИ…….</vt:lpstr>
      <vt:lpstr> ИНТЕРЕСНЫЕ ФАКТЫ ИЗ МИРА ПСИХОЛОГИИ…….</vt:lpstr>
      <vt:lpstr> ИНТЕРЕСНЫЕ ФАКТЫ ИЗ МИРА ПСИХОЛОГИИ…….</vt:lpstr>
      <vt:lpstr> ИНТЕРЕСНЫЕ ФАКТЫ ИЗ МИРА ПСИХОЛОГИИ…….</vt:lpstr>
      <vt:lpstr> ИНТЕРЕСНЫЕ ФАКТЫ ИЗ МИРА ПСИХОЛОГИИ…….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ПСИХОЛОГИИ НОЯБРЬ 2024</dc:title>
  <dc:creator>Windows User</dc:creator>
  <cp:lastModifiedBy>Windows User</cp:lastModifiedBy>
  <cp:revision>4</cp:revision>
  <dcterms:created xsi:type="dcterms:W3CDTF">2024-11-17T16:31:49Z</dcterms:created>
  <dcterms:modified xsi:type="dcterms:W3CDTF">2024-11-17T16:59:53Z</dcterms:modified>
</cp:coreProperties>
</file>